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jpeg"/>
  <Override PartName="/ppt/media/image9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9" r:id="rId1"/>
  </p:sldMasterIdLst>
  <p:notesMasterIdLst>
    <p:notesMasterId r:id="rId3"/>
  </p:notesMasterIdLst>
  <p:sldIdLst>
    <p:sldId id="257" r:id="rId2"/>
  </p:sldIdLst>
  <p:sldSz cx="42976800" cy="21031200"/>
  <p:notesSz cx="6858000" cy="9144000"/>
  <p:defaultTextStyle>
    <a:defPPr>
      <a:defRPr lang="en-US"/>
    </a:defPPr>
    <a:lvl1pPr algn="l" defTabSz="1471613" rtl="0" eaLnBrk="0" fontAlgn="base" hangingPunct="0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1471613" indent="-1096963" algn="l" defTabSz="1471613" rtl="0" eaLnBrk="0" fontAlgn="base" hangingPunct="0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2944813" indent="-2197100" algn="l" defTabSz="1471613" rtl="0" eaLnBrk="0" fontAlgn="base" hangingPunct="0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4418013" indent="-3297238" algn="l" defTabSz="1471613" rtl="0" eaLnBrk="0" fontAlgn="base" hangingPunct="0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5895975" indent="-4397375" algn="l" defTabSz="1471613" rtl="0" eaLnBrk="0" fontAlgn="base" hangingPunct="0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24">
          <p15:clr>
            <a:srgbClr val="A4A3A4"/>
          </p15:clr>
        </p15:guide>
        <p15:guide id="2" pos="13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0"/>
    <p:restoredTop sz="94697"/>
  </p:normalViewPr>
  <p:slideViewPr>
    <p:cSldViewPr snapToObjects="1">
      <p:cViewPr>
        <p:scale>
          <a:sx n="40" d="100"/>
          <a:sy n="40" d="100"/>
        </p:scale>
        <p:origin x="448" y="264"/>
      </p:cViewPr>
      <p:guideLst>
        <p:guide orient="horz" pos="6624"/>
        <p:guide pos="13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1314EA9-C8CF-4E55-8DBF-5486340E747F}" type="datetime1">
              <a:rPr lang="en-US" altLang="en-US"/>
              <a:pPr>
                <a:defRPr/>
              </a:pPr>
              <a:t>7/11/17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3025" y="685800"/>
            <a:ext cx="7004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BD065AA-F636-430C-85BD-240106ED4B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D065AA-F636-430C-85BD-240106ED4BF1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2646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2100" y="3441913"/>
            <a:ext cx="32232600" cy="7321973"/>
          </a:xfrm>
        </p:spPr>
        <p:txBody>
          <a:bodyPr anchor="b"/>
          <a:lstStyle>
            <a:lvl1pPr algn="ctr">
              <a:defRPr sz="18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72100" y="11046250"/>
            <a:ext cx="32232600" cy="5077670"/>
          </a:xfrm>
        </p:spPr>
        <p:txBody>
          <a:bodyPr/>
          <a:lstStyle>
            <a:lvl1pPr marL="0" indent="0" algn="ctr">
              <a:buNone/>
              <a:defRPr sz="7360"/>
            </a:lvl1pPr>
            <a:lvl2pPr marL="1402095" indent="0" algn="ctr">
              <a:buNone/>
              <a:defRPr sz="6133"/>
            </a:lvl2pPr>
            <a:lvl3pPr marL="2804190" indent="0" algn="ctr">
              <a:buNone/>
              <a:defRPr sz="5520"/>
            </a:lvl3pPr>
            <a:lvl4pPr marL="4206286" indent="0" algn="ctr">
              <a:buNone/>
              <a:defRPr sz="4907"/>
            </a:lvl4pPr>
            <a:lvl5pPr marL="5608381" indent="0" algn="ctr">
              <a:buNone/>
              <a:defRPr sz="4907"/>
            </a:lvl5pPr>
            <a:lvl6pPr marL="7010476" indent="0" algn="ctr">
              <a:buNone/>
              <a:defRPr sz="4907"/>
            </a:lvl6pPr>
            <a:lvl7pPr marL="8412571" indent="0" algn="ctr">
              <a:buNone/>
              <a:defRPr sz="4907"/>
            </a:lvl7pPr>
            <a:lvl8pPr marL="9814667" indent="0" algn="ctr">
              <a:buNone/>
              <a:defRPr sz="4907"/>
            </a:lvl8pPr>
            <a:lvl9pPr marL="11216762" indent="0" algn="ctr">
              <a:buNone/>
              <a:defRPr sz="4907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19CBAE-FC64-4EFF-90FD-B69259063D9D}" type="datetime1">
              <a:rPr lang="en-US" altLang="en-US" smtClean="0"/>
              <a:pPr>
                <a:defRPr/>
              </a:pPr>
              <a:t>7/11/17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213014-1A90-49E7-9F03-915C9CD6942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6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6D4376-459D-4065-BB54-43EB2670C21A}" type="datetime1">
              <a:rPr lang="en-US" altLang="en-US" smtClean="0"/>
              <a:pPr>
                <a:defRPr/>
              </a:pPr>
              <a:t>7/11/17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9FE35A-8664-44CF-BF98-4F881DFED2F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6051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755272" y="1119717"/>
            <a:ext cx="9266873" cy="17822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54655" y="1119717"/>
            <a:ext cx="27263408" cy="17822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E88BFE-BA3B-459A-A661-1CC3BB576C44}" type="datetime1">
              <a:rPr lang="en-US" altLang="en-US" smtClean="0"/>
              <a:pPr>
                <a:defRPr/>
              </a:pPr>
              <a:t>7/11/17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74B7F-27B8-44B1-B4DE-A5FC44B1ACB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2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36347400" y="155575"/>
            <a:ext cx="6032500" cy="1535113"/>
          </a:xfrm>
          <a:prstGeom prst="rect">
            <a:avLst/>
          </a:prstGeom>
          <a:noFill/>
          <a:ln>
            <a:noFill/>
          </a:ln>
          <a:extLst/>
        </p:spPr>
        <p:txBody>
          <a:bodyPr lIns="103203" tIns="51601" rIns="103203" bIns="51601">
            <a:spAutoFit/>
          </a:bodyPr>
          <a:lstStyle>
            <a:lvl1pPr eaLnBrk="0" hangingPunct="0"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1472368" eaLnBrk="1" hangingPunct="1">
              <a:defRPr/>
            </a:pPr>
            <a:r>
              <a:rPr lang="en-US" sz="3100" b="1" dirty="0"/>
              <a:t>IEEE 201</a:t>
            </a:r>
            <a:r>
              <a:rPr lang="en-US" altLang="zh-CN" sz="3100" b="1" dirty="0"/>
              <a:t>7</a:t>
            </a:r>
            <a:r>
              <a:rPr lang="en-US" sz="3100" b="1" dirty="0"/>
              <a:t> Conference on Computer Vision and Pattern Recognition 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0050" y="1658938"/>
            <a:ext cx="4648200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1146" y="392817"/>
            <a:ext cx="27542671" cy="2078777"/>
          </a:xfrm>
        </p:spPr>
        <p:txBody>
          <a:bodyPr>
            <a:noAutofit/>
          </a:bodyPr>
          <a:lstStyle>
            <a:lvl1pPr>
              <a:defRPr sz="44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068" y="3004461"/>
            <a:ext cx="13415328" cy="17442543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4668823" y="3004461"/>
            <a:ext cx="13415328" cy="17442543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8964578" y="3004461"/>
            <a:ext cx="13415328" cy="17442543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51852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FB9CF8-EF69-41CE-963A-BA5C25FDC63C}" type="datetime1">
              <a:rPr lang="en-US" altLang="en-US" smtClean="0"/>
              <a:pPr>
                <a:defRPr/>
              </a:pPr>
              <a:t>7/11/17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76BB2C-C2F2-475E-9236-C4C5C8771AF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70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2271" y="5243198"/>
            <a:ext cx="37067490" cy="8748393"/>
          </a:xfrm>
        </p:spPr>
        <p:txBody>
          <a:bodyPr anchor="b"/>
          <a:lstStyle>
            <a:lvl1pPr>
              <a:defRPr sz="18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2271" y="14074355"/>
            <a:ext cx="37067490" cy="4600573"/>
          </a:xfrm>
        </p:spPr>
        <p:txBody>
          <a:bodyPr/>
          <a:lstStyle>
            <a:lvl1pPr marL="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1pPr>
            <a:lvl2pPr marL="1402095" indent="0">
              <a:buNone/>
              <a:defRPr sz="6133">
                <a:solidFill>
                  <a:schemeClr val="tx1">
                    <a:tint val="75000"/>
                  </a:schemeClr>
                </a:solidFill>
              </a:defRPr>
            </a:lvl2pPr>
            <a:lvl3pPr marL="2804190" indent="0">
              <a:buNone/>
              <a:defRPr sz="5520">
                <a:solidFill>
                  <a:schemeClr val="tx1">
                    <a:tint val="75000"/>
                  </a:schemeClr>
                </a:solidFill>
              </a:defRPr>
            </a:lvl3pPr>
            <a:lvl4pPr marL="4206286" indent="0">
              <a:buNone/>
              <a:defRPr sz="4907">
                <a:solidFill>
                  <a:schemeClr val="tx1">
                    <a:tint val="75000"/>
                  </a:schemeClr>
                </a:solidFill>
              </a:defRPr>
            </a:lvl4pPr>
            <a:lvl5pPr marL="5608381" indent="0">
              <a:buNone/>
              <a:defRPr sz="4907">
                <a:solidFill>
                  <a:schemeClr val="tx1">
                    <a:tint val="75000"/>
                  </a:schemeClr>
                </a:solidFill>
              </a:defRPr>
            </a:lvl5pPr>
            <a:lvl6pPr marL="7010476" indent="0">
              <a:buNone/>
              <a:defRPr sz="4907">
                <a:solidFill>
                  <a:schemeClr val="tx1">
                    <a:tint val="75000"/>
                  </a:schemeClr>
                </a:solidFill>
              </a:defRPr>
            </a:lvl6pPr>
            <a:lvl7pPr marL="8412571" indent="0">
              <a:buNone/>
              <a:defRPr sz="4907">
                <a:solidFill>
                  <a:schemeClr val="tx1">
                    <a:tint val="75000"/>
                  </a:schemeClr>
                </a:solidFill>
              </a:defRPr>
            </a:lvl7pPr>
            <a:lvl8pPr marL="9814667" indent="0">
              <a:buNone/>
              <a:defRPr sz="4907">
                <a:solidFill>
                  <a:schemeClr val="tx1">
                    <a:tint val="75000"/>
                  </a:schemeClr>
                </a:solidFill>
              </a:defRPr>
            </a:lvl8pPr>
            <a:lvl9pPr marL="11216762" indent="0">
              <a:buNone/>
              <a:defRPr sz="49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9EAE8B6-BB81-4DAD-974E-73E05E9DE8F3}" type="datetime1">
              <a:rPr lang="en-US" altLang="en-US" smtClean="0"/>
              <a:pPr>
                <a:defRPr/>
              </a:pPr>
              <a:t>7/11/17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6E1E93-EA9B-40DB-9678-E6AFF779B7A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47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4655" y="5598583"/>
            <a:ext cx="18265140" cy="133441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57005" y="5598583"/>
            <a:ext cx="18265140" cy="133441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72DE39-29E4-48D8-AE28-A867120F4696}" type="datetime1">
              <a:rPr lang="en-US" altLang="en-US" smtClean="0"/>
              <a:pPr>
                <a:defRPr/>
              </a:pPr>
              <a:t>7/11/17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D414B5-7DC3-4C99-BD9B-BA526C2FEE1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488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0253" y="1119718"/>
            <a:ext cx="37067490" cy="40650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255" y="5155567"/>
            <a:ext cx="18181199" cy="2526663"/>
          </a:xfrm>
        </p:spPr>
        <p:txBody>
          <a:bodyPr anchor="b"/>
          <a:lstStyle>
            <a:lvl1pPr marL="0" indent="0">
              <a:buNone/>
              <a:defRPr sz="7360" b="1"/>
            </a:lvl1pPr>
            <a:lvl2pPr marL="1402095" indent="0">
              <a:buNone/>
              <a:defRPr sz="6133" b="1"/>
            </a:lvl2pPr>
            <a:lvl3pPr marL="2804190" indent="0">
              <a:buNone/>
              <a:defRPr sz="5520" b="1"/>
            </a:lvl3pPr>
            <a:lvl4pPr marL="4206286" indent="0">
              <a:buNone/>
              <a:defRPr sz="4907" b="1"/>
            </a:lvl4pPr>
            <a:lvl5pPr marL="5608381" indent="0">
              <a:buNone/>
              <a:defRPr sz="4907" b="1"/>
            </a:lvl5pPr>
            <a:lvl6pPr marL="7010476" indent="0">
              <a:buNone/>
              <a:defRPr sz="4907" b="1"/>
            </a:lvl6pPr>
            <a:lvl7pPr marL="8412571" indent="0">
              <a:buNone/>
              <a:defRPr sz="4907" b="1"/>
            </a:lvl7pPr>
            <a:lvl8pPr marL="9814667" indent="0">
              <a:buNone/>
              <a:defRPr sz="4907" b="1"/>
            </a:lvl8pPr>
            <a:lvl9pPr marL="11216762" indent="0">
              <a:buNone/>
              <a:defRPr sz="490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60255" y="7682230"/>
            <a:ext cx="18181199" cy="112994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757005" y="5155567"/>
            <a:ext cx="18270738" cy="2526663"/>
          </a:xfrm>
        </p:spPr>
        <p:txBody>
          <a:bodyPr anchor="b"/>
          <a:lstStyle>
            <a:lvl1pPr marL="0" indent="0">
              <a:buNone/>
              <a:defRPr sz="7360" b="1"/>
            </a:lvl1pPr>
            <a:lvl2pPr marL="1402095" indent="0">
              <a:buNone/>
              <a:defRPr sz="6133" b="1"/>
            </a:lvl2pPr>
            <a:lvl3pPr marL="2804190" indent="0">
              <a:buNone/>
              <a:defRPr sz="5520" b="1"/>
            </a:lvl3pPr>
            <a:lvl4pPr marL="4206286" indent="0">
              <a:buNone/>
              <a:defRPr sz="4907" b="1"/>
            </a:lvl4pPr>
            <a:lvl5pPr marL="5608381" indent="0">
              <a:buNone/>
              <a:defRPr sz="4907" b="1"/>
            </a:lvl5pPr>
            <a:lvl6pPr marL="7010476" indent="0">
              <a:buNone/>
              <a:defRPr sz="4907" b="1"/>
            </a:lvl6pPr>
            <a:lvl7pPr marL="8412571" indent="0">
              <a:buNone/>
              <a:defRPr sz="4907" b="1"/>
            </a:lvl7pPr>
            <a:lvl8pPr marL="9814667" indent="0">
              <a:buNone/>
              <a:defRPr sz="4907" b="1"/>
            </a:lvl8pPr>
            <a:lvl9pPr marL="11216762" indent="0">
              <a:buNone/>
              <a:defRPr sz="490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757005" y="7682230"/>
            <a:ext cx="18270738" cy="112994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4DFF81-4150-4EF7-986D-DD3916DBAD54}" type="datetime1">
              <a:rPr lang="en-US" altLang="en-US" smtClean="0"/>
              <a:pPr>
                <a:defRPr/>
              </a:pPr>
              <a:t>7/11/17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5B8E12-0DAA-404C-B30F-EC94537DB44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744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F5B3A07-A7CE-40D3-A410-EDF9A4B1C01F}" type="datetime1">
              <a:rPr lang="en-US" altLang="en-US" smtClean="0"/>
              <a:pPr>
                <a:defRPr/>
              </a:pPr>
              <a:t>7/11/17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FFC319-7D79-44E8-8922-263723B620C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2190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D03833-CE8C-4F8B-95CB-3A9B6255852C}" type="datetime1">
              <a:rPr lang="en-US" altLang="en-US" smtClean="0"/>
              <a:pPr>
                <a:defRPr/>
              </a:pPr>
              <a:t>7/11/17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0319E6-A96F-404B-A526-EF4A8ECEB68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532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0255" y="1402080"/>
            <a:ext cx="13861135" cy="4907280"/>
          </a:xfrm>
        </p:spPr>
        <p:txBody>
          <a:bodyPr anchor="b"/>
          <a:lstStyle>
            <a:lvl1pPr>
              <a:defRPr sz="9813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0738" y="3028105"/>
            <a:ext cx="21757005" cy="14945783"/>
          </a:xfrm>
        </p:spPr>
        <p:txBody>
          <a:bodyPr/>
          <a:lstStyle>
            <a:lvl1pPr>
              <a:defRPr sz="9813"/>
            </a:lvl1pPr>
            <a:lvl2pPr>
              <a:defRPr sz="8587"/>
            </a:lvl2pPr>
            <a:lvl3pPr>
              <a:defRPr sz="7360"/>
            </a:lvl3pPr>
            <a:lvl4pPr>
              <a:defRPr sz="6133"/>
            </a:lvl4pPr>
            <a:lvl5pPr>
              <a:defRPr sz="6133"/>
            </a:lvl5pPr>
            <a:lvl6pPr>
              <a:defRPr sz="6133"/>
            </a:lvl6pPr>
            <a:lvl7pPr>
              <a:defRPr sz="6133"/>
            </a:lvl7pPr>
            <a:lvl8pPr>
              <a:defRPr sz="6133"/>
            </a:lvl8pPr>
            <a:lvl9pPr>
              <a:defRPr sz="6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0255" y="6309360"/>
            <a:ext cx="13861135" cy="11688870"/>
          </a:xfrm>
        </p:spPr>
        <p:txBody>
          <a:bodyPr/>
          <a:lstStyle>
            <a:lvl1pPr marL="0" indent="0">
              <a:buNone/>
              <a:defRPr sz="4907"/>
            </a:lvl1pPr>
            <a:lvl2pPr marL="1402095" indent="0">
              <a:buNone/>
              <a:defRPr sz="4293"/>
            </a:lvl2pPr>
            <a:lvl3pPr marL="2804190" indent="0">
              <a:buNone/>
              <a:defRPr sz="3680"/>
            </a:lvl3pPr>
            <a:lvl4pPr marL="4206286" indent="0">
              <a:buNone/>
              <a:defRPr sz="3067"/>
            </a:lvl4pPr>
            <a:lvl5pPr marL="5608381" indent="0">
              <a:buNone/>
              <a:defRPr sz="3067"/>
            </a:lvl5pPr>
            <a:lvl6pPr marL="7010476" indent="0">
              <a:buNone/>
              <a:defRPr sz="3067"/>
            </a:lvl6pPr>
            <a:lvl7pPr marL="8412571" indent="0">
              <a:buNone/>
              <a:defRPr sz="3067"/>
            </a:lvl7pPr>
            <a:lvl8pPr marL="9814667" indent="0">
              <a:buNone/>
              <a:defRPr sz="3067"/>
            </a:lvl8pPr>
            <a:lvl9pPr marL="11216762" indent="0">
              <a:buNone/>
              <a:defRPr sz="30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2521F4-F525-4A00-B403-8BBE24F546DB}" type="datetime1">
              <a:rPr lang="en-US" altLang="en-US" smtClean="0"/>
              <a:pPr>
                <a:defRPr/>
              </a:pPr>
              <a:t>7/11/17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0ABBB-E03B-4760-8313-C632A5074D4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5419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0255" y="1402080"/>
            <a:ext cx="13861135" cy="4907280"/>
          </a:xfrm>
        </p:spPr>
        <p:txBody>
          <a:bodyPr anchor="b"/>
          <a:lstStyle>
            <a:lvl1pPr>
              <a:defRPr sz="9813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70738" y="3028105"/>
            <a:ext cx="21757005" cy="14945783"/>
          </a:xfrm>
        </p:spPr>
        <p:txBody>
          <a:bodyPr/>
          <a:lstStyle>
            <a:lvl1pPr marL="0" indent="0">
              <a:buNone/>
              <a:defRPr sz="9813"/>
            </a:lvl1pPr>
            <a:lvl2pPr marL="1402095" indent="0">
              <a:buNone/>
              <a:defRPr sz="8587"/>
            </a:lvl2pPr>
            <a:lvl3pPr marL="2804190" indent="0">
              <a:buNone/>
              <a:defRPr sz="7360"/>
            </a:lvl3pPr>
            <a:lvl4pPr marL="4206286" indent="0">
              <a:buNone/>
              <a:defRPr sz="6133"/>
            </a:lvl4pPr>
            <a:lvl5pPr marL="5608381" indent="0">
              <a:buNone/>
              <a:defRPr sz="6133"/>
            </a:lvl5pPr>
            <a:lvl6pPr marL="7010476" indent="0">
              <a:buNone/>
              <a:defRPr sz="6133"/>
            </a:lvl6pPr>
            <a:lvl7pPr marL="8412571" indent="0">
              <a:buNone/>
              <a:defRPr sz="6133"/>
            </a:lvl7pPr>
            <a:lvl8pPr marL="9814667" indent="0">
              <a:buNone/>
              <a:defRPr sz="6133"/>
            </a:lvl8pPr>
            <a:lvl9pPr marL="11216762" indent="0">
              <a:buNone/>
              <a:defRPr sz="61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0255" y="6309360"/>
            <a:ext cx="13861135" cy="11688870"/>
          </a:xfrm>
        </p:spPr>
        <p:txBody>
          <a:bodyPr/>
          <a:lstStyle>
            <a:lvl1pPr marL="0" indent="0">
              <a:buNone/>
              <a:defRPr sz="4907"/>
            </a:lvl1pPr>
            <a:lvl2pPr marL="1402095" indent="0">
              <a:buNone/>
              <a:defRPr sz="4293"/>
            </a:lvl2pPr>
            <a:lvl3pPr marL="2804190" indent="0">
              <a:buNone/>
              <a:defRPr sz="3680"/>
            </a:lvl3pPr>
            <a:lvl4pPr marL="4206286" indent="0">
              <a:buNone/>
              <a:defRPr sz="3067"/>
            </a:lvl4pPr>
            <a:lvl5pPr marL="5608381" indent="0">
              <a:buNone/>
              <a:defRPr sz="3067"/>
            </a:lvl5pPr>
            <a:lvl6pPr marL="7010476" indent="0">
              <a:buNone/>
              <a:defRPr sz="3067"/>
            </a:lvl6pPr>
            <a:lvl7pPr marL="8412571" indent="0">
              <a:buNone/>
              <a:defRPr sz="3067"/>
            </a:lvl7pPr>
            <a:lvl8pPr marL="9814667" indent="0">
              <a:buNone/>
              <a:defRPr sz="3067"/>
            </a:lvl8pPr>
            <a:lvl9pPr marL="11216762" indent="0">
              <a:buNone/>
              <a:defRPr sz="30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4C5E88-DBB1-4C27-97E1-27BF91625C96}" type="datetime1">
              <a:rPr lang="en-US" altLang="en-US" smtClean="0"/>
              <a:pPr>
                <a:defRPr/>
              </a:pPr>
              <a:t>7/11/17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C0B4-399A-4C53-B10F-4E796F22629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690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54655" y="1119718"/>
            <a:ext cx="37067490" cy="4065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4655" y="5598583"/>
            <a:ext cx="37067490" cy="13344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54655" y="19492808"/>
            <a:ext cx="9669780" cy="1119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F4DFF81-4150-4EF7-986D-DD3916DBAD54}" type="datetime1">
              <a:rPr lang="en-US" altLang="en-US" smtClean="0"/>
              <a:pPr>
                <a:defRPr/>
              </a:pPr>
              <a:t>7/11/17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36065" y="19492808"/>
            <a:ext cx="14504670" cy="1119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352365" y="19492808"/>
            <a:ext cx="9669780" cy="1119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15B8E12-0DAA-404C-B30F-EC94537DB44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4858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</p:sldLayoutIdLst>
  <p:txStyles>
    <p:titleStyle>
      <a:lvl1pPr algn="l" defTabSz="2804190" rtl="0" eaLnBrk="1" latinLnBrk="0" hangingPunct="1">
        <a:lnSpc>
          <a:spcPct val="90000"/>
        </a:lnSpc>
        <a:spcBef>
          <a:spcPct val="0"/>
        </a:spcBef>
        <a:buNone/>
        <a:defRPr sz="134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01048" indent="-701048" algn="l" defTabSz="2804190" rtl="0" eaLnBrk="1" latinLnBrk="0" hangingPunct="1">
        <a:lnSpc>
          <a:spcPct val="90000"/>
        </a:lnSpc>
        <a:spcBef>
          <a:spcPts val="3067"/>
        </a:spcBef>
        <a:buFont typeface="Arial"/>
        <a:buChar char="•"/>
        <a:defRPr sz="8587" kern="1200">
          <a:solidFill>
            <a:schemeClr val="tx1"/>
          </a:solidFill>
          <a:latin typeface="+mn-lt"/>
          <a:ea typeface="+mn-ea"/>
          <a:cs typeface="+mn-cs"/>
        </a:defRPr>
      </a:lvl1pPr>
      <a:lvl2pPr marL="2103143" indent="-701048" algn="l" defTabSz="2804190" rtl="0" eaLnBrk="1" latinLnBrk="0" hangingPunct="1">
        <a:lnSpc>
          <a:spcPct val="90000"/>
        </a:lnSpc>
        <a:spcBef>
          <a:spcPts val="1533"/>
        </a:spcBef>
        <a:buFont typeface="Arial"/>
        <a:buChar char="•"/>
        <a:defRPr sz="7360" kern="1200">
          <a:solidFill>
            <a:schemeClr val="tx1"/>
          </a:solidFill>
          <a:latin typeface="+mn-lt"/>
          <a:ea typeface="+mn-ea"/>
          <a:cs typeface="+mn-cs"/>
        </a:defRPr>
      </a:lvl2pPr>
      <a:lvl3pPr marL="3505238" indent="-701048" algn="l" defTabSz="2804190" rtl="0" eaLnBrk="1" latinLnBrk="0" hangingPunct="1">
        <a:lnSpc>
          <a:spcPct val="90000"/>
        </a:lnSpc>
        <a:spcBef>
          <a:spcPts val="1533"/>
        </a:spcBef>
        <a:buFont typeface="Arial"/>
        <a:buChar char="•"/>
        <a:defRPr sz="6133" kern="1200">
          <a:solidFill>
            <a:schemeClr val="tx1"/>
          </a:solidFill>
          <a:latin typeface="+mn-lt"/>
          <a:ea typeface="+mn-ea"/>
          <a:cs typeface="+mn-cs"/>
        </a:defRPr>
      </a:lvl3pPr>
      <a:lvl4pPr marL="4907333" indent="-701048" algn="l" defTabSz="2804190" rtl="0" eaLnBrk="1" latinLnBrk="0" hangingPunct="1">
        <a:lnSpc>
          <a:spcPct val="90000"/>
        </a:lnSpc>
        <a:spcBef>
          <a:spcPts val="1533"/>
        </a:spcBef>
        <a:buFont typeface="Arial"/>
        <a:buChar char="•"/>
        <a:defRPr sz="5520" kern="1200">
          <a:solidFill>
            <a:schemeClr val="tx1"/>
          </a:solidFill>
          <a:latin typeface="+mn-lt"/>
          <a:ea typeface="+mn-ea"/>
          <a:cs typeface="+mn-cs"/>
        </a:defRPr>
      </a:lvl4pPr>
      <a:lvl5pPr marL="6309429" indent="-701048" algn="l" defTabSz="2804190" rtl="0" eaLnBrk="1" latinLnBrk="0" hangingPunct="1">
        <a:lnSpc>
          <a:spcPct val="90000"/>
        </a:lnSpc>
        <a:spcBef>
          <a:spcPts val="1533"/>
        </a:spcBef>
        <a:buFont typeface="Arial"/>
        <a:buChar char="•"/>
        <a:defRPr sz="5520" kern="1200">
          <a:solidFill>
            <a:schemeClr val="tx1"/>
          </a:solidFill>
          <a:latin typeface="+mn-lt"/>
          <a:ea typeface="+mn-ea"/>
          <a:cs typeface="+mn-cs"/>
        </a:defRPr>
      </a:lvl5pPr>
      <a:lvl6pPr marL="7711524" indent="-701048" algn="l" defTabSz="2804190" rtl="0" eaLnBrk="1" latinLnBrk="0" hangingPunct="1">
        <a:lnSpc>
          <a:spcPct val="90000"/>
        </a:lnSpc>
        <a:spcBef>
          <a:spcPts val="1533"/>
        </a:spcBef>
        <a:buFont typeface="Arial"/>
        <a:buChar char="•"/>
        <a:defRPr sz="5520" kern="1200">
          <a:solidFill>
            <a:schemeClr val="tx1"/>
          </a:solidFill>
          <a:latin typeface="+mn-lt"/>
          <a:ea typeface="+mn-ea"/>
          <a:cs typeface="+mn-cs"/>
        </a:defRPr>
      </a:lvl6pPr>
      <a:lvl7pPr marL="9113619" indent="-701048" algn="l" defTabSz="2804190" rtl="0" eaLnBrk="1" latinLnBrk="0" hangingPunct="1">
        <a:lnSpc>
          <a:spcPct val="90000"/>
        </a:lnSpc>
        <a:spcBef>
          <a:spcPts val="1533"/>
        </a:spcBef>
        <a:buFont typeface="Arial"/>
        <a:buChar char="•"/>
        <a:defRPr sz="5520" kern="1200">
          <a:solidFill>
            <a:schemeClr val="tx1"/>
          </a:solidFill>
          <a:latin typeface="+mn-lt"/>
          <a:ea typeface="+mn-ea"/>
          <a:cs typeface="+mn-cs"/>
        </a:defRPr>
      </a:lvl7pPr>
      <a:lvl8pPr marL="10515714" indent="-701048" algn="l" defTabSz="2804190" rtl="0" eaLnBrk="1" latinLnBrk="0" hangingPunct="1">
        <a:lnSpc>
          <a:spcPct val="90000"/>
        </a:lnSpc>
        <a:spcBef>
          <a:spcPts val="1533"/>
        </a:spcBef>
        <a:buFont typeface="Arial"/>
        <a:buChar char="•"/>
        <a:defRPr sz="5520" kern="1200">
          <a:solidFill>
            <a:schemeClr val="tx1"/>
          </a:solidFill>
          <a:latin typeface="+mn-lt"/>
          <a:ea typeface="+mn-ea"/>
          <a:cs typeface="+mn-cs"/>
        </a:defRPr>
      </a:lvl8pPr>
      <a:lvl9pPr marL="11917810" indent="-701048" algn="l" defTabSz="2804190" rtl="0" eaLnBrk="1" latinLnBrk="0" hangingPunct="1">
        <a:lnSpc>
          <a:spcPct val="90000"/>
        </a:lnSpc>
        <a:spcBef>
          <a:spcPts val="1533"/>
        </a:spcBef>
        <a:buFont typeface="Arial"/>
        <a:buChar char="•"/>
        <a:defRPr sz="5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04190" rtl="0" eaLnBrk="1" latinLnBrk="0" hangingPunct="1">
        <a:defRPr sz="5520" kern="1200">
          <a:solidFill>
            <a:schemeClr val="tx1"/>
          </a:solidFill>
          <a:latin typeface="+mn-lt"/>
          <a:ea typeface="+mn-ea"/>
          <a:cs typeface="+mn-cs"/>
        </a:defRPr>
      </a:lvl1pPr>
      <a:lvl2pPr marL="1402095" algn="l" defTabSz="2804190" rtl="0" eaLnBrk="1" latinLnBrk="0" hangingPunct="1">
        <a:defRPr sz="5520" kern="1200">
          <a:solidFill>
            <a:schemeClr val="tx1"/>
          </a:solidFill>
          <a:latin typeface="+mn-lt"/>
          <a:ea typeface="+mn-ea"/>
          <a:cs typeface="+mn-cs"/>
        </a:defRPr>
      </a:lvl2pPr>
      <a:lvl3pPr marL="2804190" algn="l" defTabSz="2804190" rtl="0" eaLnBrk="1" latinLnBrk="0" hangingPunct="1">
        <a:defRPr sz="5520" kern="1200">
          <a:solidFill>
            <a:schemeClr val="tx1"/>
          </a:solidFill>
          <a:latin typeface="+mn-lt"/>
          <a:ea typeface="+mn-ea"/>
          <a:cs typeface="+mn-cs"/>
        </a:defRPr>
      </a:lvl3pPr>
      <a:lvl4pPr marL="4206286" algn="l" defTabSz="2804190" rtl="0" eaLnBrk="1" latinLnBrk="0" hangingPunct="1">
        <a:defRPr sz="5520" kern="1200">
          <a:solidFill>
            <a:schemeClr val="tx1"/>
          </a:solidFill>
          <a:latin typeface="+mn-lt"/>
          <a:ea typeface="+mn-ea"/>
          <a:cs typeface="+mn-cs"/>
        </a:defRPr>
      </a:lvl4pPr>
      <a:lvl5pPr marL="5608381" algn="l" defTabSz="2804190" rtl="0" eaLnBrk="1" latinLnBrk="0" hangingPunct="1">
        <a:defRPr sz="5520" kern="1200">
          <a:solidFill>
            <a:schemeClr val="tx1"/>
          </a:solidFill>
          <a:latin typeface="+mn-lt"/>
          <a:ea typeface="+mn-ea"/>
          <a:cs typeface="+mn-cs"/>
        </a:defRPr>
      </a:lvl5pPr>
      <a:lvl6pPr marL="7010476" algn="l" defTabSz="2804190" rtl="0" eaLnBrk="1" latinLnBrk="0" hangingPunct="1">
        <a:defRPr sz="5520" kern="1200">
          <a:solidFill>
            <a:schemeClr val="tx1"/>
          </a:solidFill>
          <a:latin typeface="+mn-lt"/>
          <a:ea typeface="+mn-ea"/>
          <a:cs typeface="+mn-cs"/>
        </a:defRPr>
      </a:lvl6pPr>
      <a:lvl7pPr marL="8412571" algn="l" defTabSz="2804190" rtl="0" eaLnBrk="1" latinLnBrk="0" hangingPunct="1">
        <a:defRPr sz="5520" kern="1200">
          <a:solidFill>
            <a:schemeClr val="tx1"/>
          </a:solidFill>
          <a:latin typeface="+mn-lt"/>
          <a:ea typeface="+mn-ea"/>
          <a:cs typeface="+mn-cs"/>
        </a:defRPr>
      </a:lvl7pPr>
      <a:lvl8pPr marL="9814667" algn="l" defTabSz="2804190" rtl="0" eaLnBrk="1" latinLnBrk="0" hangingPunct="1">
        <a:defRPr sz="5520" kern="1200">
          <a:solidFill>
            <a:schemeClr val="tx1"/>
          </a:solidFill>
          <a:latin typeface="+mn-lt"/>
          <a:ea typeface="+mn-ea"/>
          <a:cs typeface="+mn-cs"/>
        </a:defRPr>
      </a:lvl8pPr>
      <a:lvl9pPr marL="11216762" algn="l" defTabSz="2804190" rtl="0" eaLnBrk="1" latinLnBrk="0" hangingPunct="1">
        <a:defRPr sz="5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63" Type="http://schemas.openxmlformats.org/officeDocument/2006/relationships/image" Target="../media/image61.png"/><Relationship Id="rId64" Type="http://schemas.openxmlformats.org/officeDocument/2006/relationships/image" Target="../media/image62.png"/><Relationship Id="rId50" Type="http://schemas.openxmlformats.org/officeDocument/2006/relationships/image" Target="../media/image48.png"/><Relationship Id="rId51" Type="http://schemas.openxmlformats.org/officeDocument/2006/relationships/image" Target="../media/image49.png"/><Relationship Id="rId52" Type="http://schemas.openxmlformats.org/officeDocument/2006/relationships/image" Target="../media/image50.png"/><Relationship Id="rId53" Type="http://schemas.openxmlformats.org/officeDocument/2006/relationships/image" Target="../media/image51.png"/><Relationship Id="rId54" Type="http://schemas.openxmlformats.org/officeDocument/2006/relationships/image" Target="../media/image52.png"/><Relationship Id="rId55" Type="http://schemas.openxmlformats.org/officeDocument/2006/relationships/image" Target="../media/image53.png"/><Relationship Id="rId56" Type="http://schemas.openxmlformats.org/officeDocument/2006/relationships/image" Target="../media/image54.png"/><Relationship Id="rId57" Type="http://schemas.openxmlformats.org/officeDocument/2006/relationships/image" Target="../media/image55.png"/><Relationship Id="rId58" Type="http://schemas.openxmlformats.org/officeDocument/2006/relationships/image" Target="../media/image56.png"/><Relationship Id="rId59" Type="http://schemas.openxmlformats.org/officeDocument/2006/relationships/image" Target="../media/image57.png"/><Relationship Id="rId40" Type="http://schemas.openxmlformats.org/officeDocument/2006/relationships/image" Target="../media/image38.png"/><Relationship Id="rId41" Type="http://schemas.openxmlformats.org/officeDocument/2006/relationships/image" Target="../media/image39.png"/><Relationship Id="rId42" Type="http://schemas.openxmlformats.org/officeDocument/2006/relationships/image" Target="../media/image40.png"/><Relationship Id="rId43" Type="http://schemas.openxmlformats.org/officeDocument/2006/relationships/image" Target="../media/image41.png"/><Relationship Id="rId44" Type="http://schemas.openxmlformats.org/officeDocument/2006/relationships/image" Target="../media/image42.png"/><Relationship Id="rId45" Type="http://schemas.openxmlformats.org/officeDocument/2006/relationships/image" Target="../media/image43.png"/><Relationship Id="rId46" Type="http://schemas.openxmlformats.org/officeDocument/2006/relationships/image" Target="../media/image44.png"/><Relationship Id="rId47" Type="http://schemas.openxmlformats.org/officeDocument/2006/relationships/image" Target="../media/image45.png"/><Relationship Id="rId48" Type="http://schemas.openxmlformats.org/officeDocument/2006/relationships/image" Target="../media/image46.png"/><Relationship Id="rId49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30" Type="http://schemas.openxmlformats.org/officeDocument/2006/relationships/image" Target="../media/image28.png"/><Relationship Id="rId31" Type="http://schemas.openxmlformats.org/officeDocument/2006/relationships/image" Target="../media/image29.png"/><Relationship Id="rId32" Type="http://schemas.openxmlformats.org/officeDocument/2006/relationships/image" Target="../media/image30.png"/><Relationship Id="rId33" Type="http://schemas.openxmlformats.org/officeDocument/2006/relationships/image" Target="../media/image31.png"/><Relationship Id="rId34" Type="http://schemas.openxmlformats.org/officeDocument/2006/relationships/image" Target="../media/image32.png"/><Relationship Id="rId35" Type="http://schemas.openxmlformats.org/officeDocument/2006/relationships/image" Target="../media/image33.png"/><Relationship Id="rId36" Type="http://schemas.openxmlformats.org/officeDocument/2006/relationships/image" Target="../media/image34.png"/><Relationship Id="rId37" Type="http://schemas.openxmlformats.org/officeDocument/2006/relationships/image" Target="../media/image35.png"/><Relationship Id="rId38" Type="http://schemas.openxmlformats.org/officeDocument/2006/relationships/image" Target="../media/image36.png"/><Relationship Id="rId39" Type="http://schemas.openxmlformats.org/officeDocument/2006/relationships/image" Target="../media/image37.png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openxmlformats.org/officeDocument/2006/relationships/image" Target="../media/image24.png"/><Relationship Id="rId27" Type="http://schemas.openxmlformats.org/officeDocument/2006/relationships/image" Target="../media/image25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60" Type="http://schemas.openxmlformats.org/officeDocument/2006/relationships/image" Target="../media/image58.png"/><Relationship Id="rId61" Type="http://schemas.openxmlformats.org/officeDocument/2006/relationships/image" Target="../media/image59.png"/><Relationship Id="rId62" Type="http://schemas.openxmlformats.org/officeDocument/2006/relationships/image" Target="../media/image60.png"/><Relationship Id="rId10" Type="http://schemas.openxmlformats.org/officeDocument/2006/relationships/image" Target="../media/image8.jpg"/><Relationship Id="rId11" Type="http://schemas.openxmlformats.org/officeDocument/2006/relationships/image" Target="../media/image9.jpg"/><Relationship Id="rId1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05525" y="5294821"/>
                <a:ext cx="13415328" cy="15736379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 marL="742950" indent="-742950">
                  <a:lnSpc>
                    <a:spcPct val="10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Residual learning and robust loss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4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sz="40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Accurate</a:t>
                </a:r>
              </a:p>
              <a:p>
                <a:pPr marL="742950" indent="-742950">
                  <a:lnSpc>
                    <a:spcPct val="10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4000" dirty="0">
                    <a:latin typeface="Times New Roman" charset="0"/>
                    <a:ea typeface="Times New Roman" charset="0"/>
                    <a:cs typeface="Times New Roman" charset="0"/>
                  </a:rPr>
                  <a:t>Progressive </a:t>
                </a:r>
                <a:r>
                  <a:rPr lang="en-US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reconstruction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4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sz="4000" b="1" dirty="0">
                    <a:latin typeface="Times New Roman" charset="0"/>
                    <a:ea typeface="Times New Roman" charset="0"/>
                    <a:cs typeface="Times New Roman" charset="0"/>
                  </a:rPr>
                  <a:t>Fast</a:t>
                </a:r>
              </a:p>
              <a:p>
                <a:pPr marL="742950" indent="-742950">
                  <a:lnSpc>
                    <a:spcPct val="10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Multiple SR predictions </a:t>
                </a:r>
                <a:r>
                  <a:rPr lang="en-US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in </a:t>
                </a:r>
                <a:r>
                  <a:rPr lang="en-US" sz="40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one</a:t>
                </a:r>
                <a:r>
                  <a:rPr lang="en-US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feed-forward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200"/>
                  </a:spcBef>
                </a:pPr>
                <a:r>
                  <a:rPr lang="en-US" sz="4000" dirty="0" smtClean="0">
                    <a:ea typeface="Cambria Math" charset="0"/>
                    <a:cs typeface="Cambria Math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4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sz="40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Multiscale</a:t>
                </a:r>
                <a:endParaRPr lang="en-US" sz="40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"/>
                  </a:spcBef>
                </a:pPr>
                <a:endParaRPr lang="en-US" sz="40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24" name="Content Placeholder 2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05525" y="5294821"/>
                <a:ext cx="13415328" cy="15736379"/>
              </a:xfrm>
              <a:blipFill rotWithShape="0">
                <a:blip r:embed="rId3"/>
                <a:stretch>
                  <a:fillRect l="-1455" t="-6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7717065" y="152400"/>
            <a:ext cx="27542671" cy="1653901"/>
          </a:xfrm>
        </p:spPr>
        <p:txBody>
          <a:bodyPr/>
          <a:lstStyle/>
          <a:p>
            <a:r>
              <a:rPr lang="en-US" altLang="en-US" sz="6600" b="1" dirty="0" smtClean="0">
                <a:latin typeface="Times New Roman" charset="0"/>
                <a:ea typeface="Times New Roman" charset="0"/>
                <a:cs typeface="Times New Roman" charset="0"/>
              </a:rPr>
              <a:t>Deep </a:t>
            </a:r>
            <a:r>
              <a:rPr lang="en-US" altLang="en-US" sz="6600" b="1" dirty="0" err="1" smtClean="0">
                <a:latin typeface="Times New Roman" charset="0"/>
                <a:ea typeface="Times New Roman" charset="0"/>
                <a:cs typeface="Times New Roman" charset="0"/>
              </a:rPr>
              <a:t>Laplacian</a:t>
            </a:r>
            <a:r>
              <a:rPr lang="en-US" altLang="en-US" sz="6600" b="1" dirty="0" smtClean="0">
                <a:latin typeface="Times New Roman" charset="0"/>
                <a:ea typeface="Times New Roman" charset="0"/>
                <a:cs typeface="Times New Roman" charset="0"/>
              </a:rPr>
              <a:t> Pyramid Network for Fast and Accurate Super-Resolution</a:t>
            </a:r>
            <a:endParaRPr lang="en-US" altLang="en-US" sz="6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3400" y="990600"/>
            <a:ext cx="7952983" cy="21146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8" y="2931339"/>
            <a:ext cx="4213165" cy="743893"/>
          </a:xfrm>
          <a:prstGeom prst="rect">
            <a:avLst/>
          </a:prstGeom>
        </p:spPr>
      </p:pic>
      <p:sp>
        <p:nvSpPr>
          <p:cNvPr id="22" name="Text Box 491"/>
          <p:cNvSpPr txBox="1">
            <a:spLocks noChangeAspect="1" noChangeArrowheads="1"/>
          </p:cNvSpPr>
          <p:nvPr/>
        </p:nvSpPr>
        <p:spPr bwMode="auto">
          <a:xfrm>
            <a:off x="7880985" y="1600200"/>
            <a:ext cx="27214831" cy="18148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196169" tIns="101091" rIns="196169" bIns="101091">
            <a:spAutoFit/>
          </a:bodyPr>
          <a:lstStyle/>
          <a:p>
            <a:pPr algn="ctr" eaLnBrk="0" hangingPunct="0">
              <a:spcBef>
                <a:spcPts val="2000"/>
              </a:spcBef>
              <a:defRPr/>
            </a:pPr>
            <a:r>
              <a:rPr kumimoji="0" lang="en-CA" altLang="zh-TW" sz="44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Wei-Sheng Lai</a:t>
            </a:r>
            <a:r>
              <a:rPr kumimoji="0" lang="en-CA" altLang="zh-TW" sz="4400" baseline="300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kumimoji="0" lang="en-CA" altLang="zh-TW" sz="44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kumimoji="0" lang="en-CA" altLang="zh-TW" sz="4400" dirty="0" err="1" smtClean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Jia</a:t>
            </a:r>
            <a:r>
              <a:rPr kumimoji="0" lang="en-CA" altLang="zh-TW" sz="44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-Bin Huang</a:t>
            </a:r>
            <a:r>
              <a:rPr kumimoji="0" lang="en-CA" altLang="zh-TW" sz="4400" baseline="300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0" lang="en-CA" altLang="zh-TW" sz="44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en-CA" altLang="zh-TW" sz="44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CA" altLang="zh-TW" sz="4400" dirty="0" err="1" smtClean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Narendra</a:t>
            </a:r>
            <a:r>
              <a:rPr lang="en-CA" altLang="zh-TW" sz="44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 Ahuja</a:t>
            </a:r>
            <a:r>
              <a:rPr kumimoji="0" lang="en-CA" altLang="zh-TW" sz="4400" baseline="300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kumimoji="0" lang="en-CA" altLang="zh-TW" sz="44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, Ming-</a:t>
            </a:r>
            <a:r>
              <a:rPr kumimoji="0" lang="en-CA" altLang="zh-TW" sz="4400" dirty="0" err="1" smtClean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Hsuan</a:t>
            </a:r>
            <a:r>
              <a:rPr kumimoji="0" lang="en-CA" altLang="zh-TW" sz="44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 Yang</a:t>
            </a:r>
            <a:r>
              <a:rPr kumimoji="0" lang="en-CA" altLang="zh-TW" sz="4400" baseline="300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0" lang="en-CA" altLang="zh-TW" sz="4400" dirty="0"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  <a:ea typeface="Times New Roman" charset="0"/>
              <a:cs typeface="Times New Roman" charset="0"/>
            </a:endParaRPr>
          </a:p>
          <a:p>
            <a:pPr algn="ctr">
              <a:spcBef>
                <a:spcPts val="2000"/>
              </a:spcBef>
              <a:defRPr/>
            </a:pPr>
            <a:r>
              <a:rPr kumimoji="0" lang="en-CA" altLang="zh-TW" sz="4400" baseline="300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CA" altLang="zh-TW" sz="44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University of California, Merced,</a:t>
            </a:r>
            <a:r>
              <a:rPr kumimoji="0" lang="en-CA" altLang="zh-TW" sz="44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kumimoji="0" lang="en-CA" altLang="zh-TW" sz="4400" baseline="300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CA" altLang="zh-TW" sz="44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Virginia Tech, </a:t>
            </a:r>
            <a:r>
              <a:rPr lang="en-CA" altLang="zh-TW" sz="4400" baseline="300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CA" altLang="zh-TW" sz="44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University </a:t>
            </a:r>
            <a:r>
              <a:rPr lang="en-CA" altLang="zh-TW" sz="44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of Illinois, Urbana-Champaign</a:t>
            </a:r>
            <a:endParaRPr lang="en-CA" altLang="zh-TW" sz="4400" dirty="0" smtClean="0"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67200" y="7811869"/>
            <a:ext cx="717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Times New Roman" charset="0"/>
                <a:ea typeface="Times New Roman" charset="0"/>
                <a:cs typeface="Times New Roman" charset="0"/>
              </a:rPr>
              <a:t>Code and results available at: </a:t>
            </a:r>
            <a:endParaRPr 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 b="7234"/>
          <a:stretch/>
        </p:blipFill>
        <p:spPr>
          <a:xfrm>
            <a:off x="10627270" y="6172200"/>
            <a:ext cx="2695886" cy="2360450"/>
          </a:xfrm>
          <a:prstGeom prst="rect">
            <a:avLst/>
          </a:prstGeom>
        </p:spPr>
      </p:pic>
      <p:sp>
        <p:nvSpPr>
          <p:cNvPr id="26" name="AutoShape 492"/>
          <p:cNvSpPr>
            <a:spLocks noChangeArrowheads="1"/>
          </p:cNvSpPr>
          <p:nvPr/>
        </p:nvSpPr>
        <p:spPr bwMode="auto">
          <a:xfrm>
            <a:off x="483789" y="4413901"/>
            <a:ext cx="13258800" cy="899174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  <a:extLst/>
        </p:spPr>
        <p:txBody>
          <a:bodyPr wrap="none" lIns="43748" tIns="21122" rIns="43748" bIns="21122" anchor="ctr"/>
          <a:lstStyle>
            <a:lvl1pPr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968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4127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60960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815975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4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Contributions</a:t>
            </a:r>
            <a:endParaRPr kumimoji="0"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anose="020B060403050404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83" y="2665652"/>
            <a:ext cx="4919463" cy="10201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129" y="49253"/>
            <a:ext cx="4780908" cy="2627821"/>
          </a:xfrm>
          <a:prstGeom prst="rect">
            <a:avLst/>
          </a:prstGeom>
        </p:spPr>
      </p:pic>
      <p:sp>
        <p:nvSpPr>
          <p:cNvPr id="33" name="AutoShape 492"/>
          <p:cNvSpPr>
            <a:spLocks noChangeArrowheads="1"/>
          </p:cNvSpPr>
          <p:nvPr/>
        </p:nvSpPr>
        <p:spPr bwMode="auto">
          <a:xfrm>
            <a:off x="626970" y="8930626"/>
            <a:ext cx="12972439" cy="899174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  <a:extLst/>
        </p:spPr>
        <p:txBody>
          <a:bodyPr wrap="none" lIns="43748" tIns="21122" rIns="43748" bIns="21122" anchor="ctr"/>
          <a:lstStyle>
            <a:lvl1pPr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968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4127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60960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815975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4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Network Architecture</a:t>
            </a:r>
            <a:endParaRPr kumimoji="0"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anose="020B0604030504040204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083837"/>
            <a:ext cx="7381991" cy="192653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141" y="10144355"/>
            <a:ext cx="2369073" cy="180549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694" y="12945010"/>
            <a:ext cx="10016471" cy="726973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760664" y="11928901"/>
            <a:ext cx="53846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[Kim et al. CVPR 2016]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001000" y="11928901"/>
            <a:ext cx="55793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[Shi et al. CVPR 2016] [Dong et al. ECCV 2016]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20252" y="20217825"/>
            <a:ext cx="5579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and Fast (proposed)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AutoShape 492"/>
          <p:cNvSpPr>
            <a:spLocks noChangeArrowheads="1"/>
          </p:cNvSpPr>
          <p:nvPr/>
        </p:nvSpPr>
        <p:spPr bwMode="auto">
          <a:xfrm>
            <a:off x="14890268" y="4413901"/>
            <a:ext cx="12972439" cy="899174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  <a:extLst/>
        </p:spPr>
        <p:txBody>
          <a:bodyPr wrap="none" lIns="43748" tIns="21122" rIns="43748" bIns="21122" anchor="ctr"/>
          <a:lstStyle>
            <a:lvl1pPr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968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4127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60960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815975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Ablation Study</a:t>
            </a:r>
            <a:endParaRPr kumimoji="0" lang="en-US" altLang="zh-TW" sz="4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utoShape 492"/>
              <p:cNvSpPr>
                <a:spLocks noChangeArrowheads="1"/>
              </p:cNvSpPr>
              <p:nvPr/>
            </p:nvSpPr>
            <p:spPr bwMode="auto">
              <a:xfrm>
                <a:off x="14890268" y="14645626"/>
                <a:ext cx="12972439" cy="899174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wrap="none" lIns="43748" tIns="21122" rIns="43748" bIns="21122" anchor="ctr"/>
              <a:lstStyle>
                <a:lvl1pPr defTabSz="412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196850" defTabSz="412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412750" defTabSz="412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609600" defTabSz="412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815975" defTabSz="412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1273175" defTabSz="41275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1730375" defTabSz="41275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2187575" defTabSz="41275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2644775" defTabSz="41275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/>
                <a:r>
                  <a:rPr kumimoji="0" lang="en-US" altLang="zh-TW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Verdana" panose="020B0604030504040204" pitchFamily="34" charset="0"/>
                  </a:rPr>
                  <a:t>Quantitative Evaluation (</a:t>
                </a:r>
                <a14:m>
                  <m:oMath xmlns:m="http://schemas.openxmlformats.org/officeDocument/2006/math">
                    <m:r>
                      <a:rPr lang="en-US" sz="4400" b="1" i="1">
                        <a:solidFill>
                          <a:schemeClr val="bg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𝟒</m:t>
                    </m:r>
                    <m:r>
                      <a:rPr lang="en-US" sz="4400" b="1" i="1">
                        <a:solidFill>
                          <a:schemeClr val="bg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×</m:t>
                    </m:r>
                  </m:oMath>
                </a14:m>
                <a:r>
                  <a:rPr lang="en-US" sz="4400" b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sz="4400" b="1" dirty="0" smtClean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SR</a:t>
                </a:r>
                <a:r>
                  <a:rPr kumimoji="0" lang="en-US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Verdana" panose="020B0604030504040204" pitchFamily="34" charset="0"/>
                  </a:rPr>
                  <a:t>)</a:t>
                </a:r>
                <a:endParaRPr lang="en-US" sz="44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2" name="AutoShape 4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90268" y="14645626"/>
                <a:ext cx="12972439" cy="899174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12"/>
                <a:stretch>
                  <a:fillRect t="-8054" b="-27517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utoShape 492"/>
          <p:cNvSpPr>
            <a:spLocks noChangeArrowheads="1"/>
          </p:cNvSpPr>
          <p:nvPr/>
        </p:nvSpPr>
        <p:spPr bwMode="auto">
          <a:xfrm>
            <a:off x="29186023" y="4413901"/>
            <a:ext cx="12972439" cy="899174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  <a:extLst/>
        </p:spPr>
        <p:txBody>
          <a:bodyPr wrap="none" lIns="43748" tIns="21122" rIns="43748" bIns="21122" anchor="ctr"/>
          <a:lstStyle>
            <a:lvl1pPr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968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4127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60960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815975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Visual Results</a:t>
            </a:r>
            <a:endParaRPr kumimoji="0" lang="en-US" altLang="zh-TW" sz="4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44" name="AutoShape 492"/>
          <p:cNvSpPr>
            <a:spLocks noChangeArrowheads="1"/>
          </p:cNvSpPr>
          <p:nvPr/>
        </p:nvSpPr>
        <p:spPr bwMode="auto">
          <a:xfrm>
            <a:off x="28867534" y="17068800"/>
            <a:ext cx="6740464" cy="899174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  <a:extLst/>
        </p:spPr>
        <p:txBody>
          <a:bodyPr wrap="none" lIns="43748" tIns="21122" rIns="43748" bIns="21122" anchor="ctr"/>
          <a:lstStyle>
            <a:lvl1pPr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968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4127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60960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815975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Adversarial Training</a:t>
            </a:r>
            <a:endParaRPr kumimoji="0" lang="en-US" altLang="zh-TW" sz="4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9912121"/>
                  </p:ext>
                </p:extLst>
              </p:nvPr>
            </p:nvGraphicFramePr>
            <p:xfrm>
              <a:off x="14890269" y="15829280"/>
              <a:ext cx="12972436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53128"/>
                    <a:gridCol w="951609"/>
                    <a:gridCol w="951609"/>
                    <a:gridCol w="951609"/>
                    <a:gridCol w="951609"/>
                    <a:gridCol w="951609"/>
                    <a:gridCol w="951609"/>
                    <a:gridCol w="951609"/>
                    <a:gridCol w="951609"/>
                    <a:gridCol w="951609"/>
                    <a:gridCol w="951609"/>
                    <a:gridCol w="951609"/>
                    <a:gridCol w="951609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Dataset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Set5</a:t>
                          </a:r>
                          <a:endParaRPr lang="en-US" sz="1800" b="1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Set14</a:t>
                          </a:r>
                          <a:endParaRPr lang="en-US" sz="1800" b="1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BSDS100</a:t>
                          </a:r>
                          <a:endParaRPr lang="en-US" sz="1800" b="1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Urban100</a:t>
                          </a:r>
                          <a:endParaRPr lang="en-US" sz="1800" b="1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PSNR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SSIM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IFC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PSNR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SSIM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IFC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PSNR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SSIM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IFC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PSNR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SSIM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IFC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Bicubic</a:t>
                          </a:r>
                          <a:endParaRPr lang="en-US" sz="18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28.42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0.810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2.337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26.10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is-IS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0.704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is-IS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2.246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25.96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0.669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1.993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23.15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0.659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2.386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A+</a:t>
                          </a:r>
                          <a:endParaRPr lang="en-US" sz="18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30.30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0.859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3.260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27.43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0.752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2.961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26.82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0.710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2.564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24.34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0.720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is-IS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3.218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SRCNN</a:t>
                          </a:r>
                          <a:endParaRPr lang="en-US" sz="18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30.49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0.862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2.997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27.61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0.754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2.767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26.91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0.712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2.412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24.53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0.724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2.992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FSRCNN</a:t>
                          </a:r>
                          <a:endParaRPr lang="en-US" sz="18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30.71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0.865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2.994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27.70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0.756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2.723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26.97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0.714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2.370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24.61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0.727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2.916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SelfExSR</a:t>
                          </a:r>
                          <a:endParaRPr lang="en-US" sz="18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30.33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0.861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3.249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27.54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0.756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2.952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26.84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0.712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2.512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24.82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0.740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3.381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RFL</a:t>
                          </a:r>
                          <a:endParaRPr lang="en-US" sz="18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30.15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0.853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3.135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27.33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0.748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2.853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26.75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0.707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2.455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24.20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0.711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3.000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SCN</a:t>
                          </a:r>
                          <a:endParaRPr lang="en-US" sz="18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uk-UA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30.39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0.862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2.911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27.48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0.751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2.651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fi-FI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26.87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0.710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2.309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24.52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0.725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2.860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VDSR</a:t>
                          </a:r>
                          <a:endParaRPr lang="en-US" sz="18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31.35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0.882</a:t>
                          </a:r>
                          <a:endParaRPr lang="hr-HR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3.496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28.03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0.770</a:t>
                          </a:r>
                          <a:endParaRPr lang="hr-HR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3.071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27.29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0.726</a:t>
                          </a:r>
                          <a:endParaRPr lang="hr-HR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2.627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25.18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0.753</a:t>
                          </a:r>
                          <a:endParaRPr lang="hr-HR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3.405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DRCN</a:t>
                          </a:r>
                          <a:endParaRPr lang="en-US" sz="18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31.53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0.884</a:t>
                          </a:r>
                          <a:endParaRPr lang="nb-NO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3.502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28.04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0.770</a:t>
                          </a:r>
                          <a:endParaRPr lang="hr-HR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3.066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27.24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fi-FI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0.724</a:t>
                          </a:r>
                          <a:endParaRPr lang="fi-FI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fi-FI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2.587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25.14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0.752</a:t>
                          </a:r>
                          <a:endParaRPr lang="hr-HR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3.412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 smtClean="0">
                              <a:solidFill>
                                <a:srgbClr val="FF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LapSRN</a:t>
                          </a:r>
                          <a:r>
                            <a:rPr lang="en-US" sz="1800" b="1" dirty="0" smtClean="0">
                              <a:solidFill>
                                <a:srgbClr val="FF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𝟒</m:t>
                              </m:r>
                              <m:r>
                                <a:rPr lang="en-US" sz="1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800" b="1" dirty="0" smtClean="0">
                              <a:solidFill>
                                <a:srgbClr val="FF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)</a:t>
                          </a:r>
                          <a:endParaRPr lang="en-US" sz="1800" b="1" dirty="0">
                            <a:solidFill>
                              <a:srgbClr val="FF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b="1" dirty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31.54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b="1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0.885</a:t>
                          </a:r>
                          <a:endParaRPr lang="hr-HR" sz="1800" b="1" dirty="0">
                            <a:solidFill>
                              <a:srgbClr val="FF0000"/>
                            </a:solidFill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b="1" dirty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3.559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b="1" dirty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28.19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b="1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0.772</a:t>
                          </a:r>
                          <a:endParaRPr lang="hr-HR" sz="1800" b="1" dirty="0">
                            <a:solidFill>
                              <a:srgbClr val="FF0000"/>
                            </a:solidFill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b="1" dirty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3.147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b="1" dirty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27.32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b="1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0.728</a:t>
                          </a:r>
                          <a:endParaRPr lang="hr-HR" sz="1800" b="1" dirty="0">
                            <a:solidFill>
                              <a:srgbClr val="FF0000"/>
                            </a:solidFill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b="1" dirty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2.677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b="1" dirty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25.21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b="1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0.756</a:t>
                          </a:r>
                          <a:endParaRPr lang="hr-HR" sz="1800" b="1" dirty="0">
                            <a:solidFill>
                              <a:srgbClr val="FF0000"/>
                            </a:solidFill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b="1" dirty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3.530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LapSRN (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0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8×</m:t>
                              </m:r>
                            </m:oMath>
                          </a14:m>
                          <a:r>
                            <a:rPr lang="en-US" sz="18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)</a:t>
                          </a:r>
                          <a:endParaRPr lang="en-US" sz="1800" b="1" dirty="0" smtClean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31.33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0.881</a:t>
                          </a:r>
                          <a:endParaRPr lang="hr-HR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3.491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28.06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0.768</a:t>
                          </a:r>
                          <a:endParaRPr lang="hr-HR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3.100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27.22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0.724</a:t>
                          </a:r>
                          <a:endParaRPr lang="hr-HR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2.660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25.02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0.747</a:t>
                          </a:r>
                          <a:endParaRPr lang="hr-HR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3.426</a:t>
                          </a:r>
                        </a:p>
                      </a:txBody>
                      <a:tcPr marL="38100" marR="38100" marT="25400" marB="2540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9912121"/>
                  </p:ext>
                </p:extLst>
              </p:nvPr>
            </p:nvGraphicFramePr>
            <p:xfrm>
              <a:off x="14890269" y="15829280"/>
              <a:ext cx="12972436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53128"/>
                    <a:gridCol w="951609"/>
                    <a:gridCol w="951609"/>
                    <a:gridCol w="951609"/>
                    <a:gridCol w="951609"/>
                    <a:gridCol w="951609"/>
                    <a:gridCol w="951609"/>
                    <a:gridCol w="951609"/>
                    <a:gridCol w="951609"/>
                    <a:gridCol w="951609"/>
                    <a:gridCol w="951609"/>
                    <a:gridCol w="951609"/>
                    <a:gridCol w="951609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Dataset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Set5</a:t>
                          </a:r>
                          <a:endParaRPr lang="en-US" sz="1800" b="1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Set14</a:t>
                          </a:r>
                          <a:endParaRPr lang="en-US" sz="1800" b="1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BSDS100</a:t>
                          </a:r>
                          <a:endParaRPr lang="en-US" sz="1800" b="1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Urban100</a:t>
                          </a:r>
                          <a:endParaRPr lang="en-US" sz="1800" b="1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PSNR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SSIM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IFC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PSNR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SSIM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IFC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PSNR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SSIM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IFC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PSNR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SSIM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IFC</a:t>
                          </a:r>
                          <a:endParaRPr lang="en-US" sz="18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Bicubic</a:t>
                          </a:r>
                          <a:endParaRPr lang="en-US" sz="18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28.42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0.810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2.337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26.10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is-IS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0.704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is-IS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2.246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25.96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0.669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1.993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23.15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0.659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2.386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A+</a:t>
                          </a:r>
                          <a:endParaRPr lang="en-US" sz="18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30.30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0.859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3.260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27.43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0.752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2.961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26.82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0.710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2.564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24.34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0.720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is-IS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3.218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SRCNN</a:t>
                          </a:r>
                          <a:endParaRPr lang="en-US" sz="18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30.49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0.862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2.997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27.61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0.754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2.767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26.91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0.712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2.412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24.53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0.724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2.992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FSRCNN</a:t>
                          </a:r>
                          <a:endParaRPr lang="en-US" sz="18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30.71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0.865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2.994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27.70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0.756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2.723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26.97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0.714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2.370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24.61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0.727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2.916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SelfExSR</a:t>
                          </a:r>
                          <a:endParaRPr lang="en-US" sz="18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30.33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0.861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3.249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27.54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0.756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2.952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26.84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0.712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2.512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24.82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0.740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3.381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RFL</a:t>
                          </a:r>
                          <a:endParaRPr lang="en-US" sz="18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30.15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0.853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3.135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27.33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0.748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2.853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26.75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0.707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2.455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24.20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0.711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3.000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SCN</a:t>
                          </a:r>
                          <a:endParaRPr lang="en-US" sz="18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uk-UA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30.39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0.862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2.911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27.48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0.751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2.651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fi-FI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26.87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0.710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2.309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24.52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0.725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2.860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VDSR</a:t>
                          </a:r>
                          <a:endParaRPr lang="en-US" sz="18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31.35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0.882</a:t>
                          </a:r>
                          <a:endParaRPr lang="hr-HR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3.496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28.03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0.770</a:t>
                          </a:r>
                          <a:endParaRPr lang="hr-HR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3.071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27.29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0.726</a:t>
                          </a:r>
                          <a:endParaRPr lang="hr-HR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2.627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25.18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0.753</a:t>
                          </a:r>
                          <a:endParaRPr lang="hr-HR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3.405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DRCN</a:t>
                          </a:r>
                          <a:endParaRPr lang="en-US" sz="18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31.53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0.884</a:t>
                          </a:r>
                          <a:endParaRPr lang="nb-NO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3.502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28.04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0.770</a:t>
                          </a:r>
                          <a:endParaRPr lang="hr-HR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3.066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27.24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fi-FI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0.724</a:t>
                          </a:r>
                          <a:endParaRPr lang="fi-FI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fi-FI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2.587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25.14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0.752</a:t>
                          </a:r>
                          <a:endParaRPr lang="hr-HR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3.412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13"/>
                          <a:stretch>
                            <a:fillRect l="-392" t="-1104918" r="-73568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b="1" dirty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31.54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b="1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0.885</a:t>
                          </a:r>
                          <a:endParaRPr lang="hr-HR" sz="1800" b="1" dirty="0">
                            <a:solidFill>
                              <a:srgbClr val="FF0000"/>
                            </a:solidFill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b="1" dirty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3.559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b="1" dirty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28.19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b="1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0.772</a:t>
                          </a:r>
                          <a:endParaRPr lang="hr-HR" sz="1800" b="1" dirty="0">
                            <a:solidFill>
                              <a:srgbClr val="FF0000"/>
                            </a:solidFill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b="1" dirty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3.147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b="1" dirty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27.32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b="1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0.728</a:t>
                          </a:r>
                          <a:endParaRPr lang="hr-HR" sz="1800" b="1" dirty="0">
                            <a:solidFill>
                              <a:srgbClr val="FF0000"/>
                            </a:solidFill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b="1" dirty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2.677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b="1" dirty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25.21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b="1" dirty="0" smtClean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0.756</a:t>
                          </a:r>
                          <a:endParaRPr lang="hr-HR" sz="1800" b="1" dirty="0">
                            <a:solidFill>
                              <a:srgbClr val="FF0000"/>
                            </a:solidFill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b="1" dirty="0">
                              <a:solidFill>
                                <a:srgbClr val="FF0000"/>
                              </a:solidFill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3.530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13"/>
                          <a:stretch>
                            <a:fillRect l="-392" t="-1204918" r="-73568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31.33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0.881</a:t>
                          </a:r>
                          <a:endParaRPr lang="hr-HR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3.491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28.06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0.768</a:t>
                          </a:r>
                          <a:endParaRPr lang="hr-HR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3.100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27.22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0.724</a:t>
                          </a:r>
                          <a:endParaRPr lang="hr-HR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2.660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25.02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 smtClean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0.747</a:t>
                          </a:r>
                          <a:endParaRPr lang="hr-HR" sz="1800" dirty="0">
                            <a:effectLst/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1800" dirty="0">
                              <a:effectLst/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3.426</a:t>
                          </a:r>
                        </a:p>
                      </a:txBody>
                      <a:tcPr marL="38100" marR="38100" marT="25400" marB="25400" anchor="ctr"/>
                    </a:tc>
                  </a:tr>
                </a:tbl>
              </a:graphicData>
            </a:graphic>
          </p:graphicFrame>
        </mc:Fallback>
      </mc:AlternateContent>
      <p:pic>
        <p:nvPicPr>
          <p:cNvPr id="46" name="Picture 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979" y="5597074"/>
            <a:ext cx="6559021" cy="438912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4803206" y="10384231"/>
            <a:ext cx="13146563" cy="3941369"/>
            <a:chOff x="14848137" y="9325721"/>
            <a:chExt cx="13146563" cy="3941369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8137" y="9325721"/>
              <a:ext cx="13146563" cy="3159646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6078200" y="12436093"/>
              <a:ext cx="14398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HR image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821400" y="12436093"/>
              <a:ext cx="174759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w/o 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pyramid</a:t>
              </a:r>
            </a:p>
            <a:p>
              <a:pPr algn="ctr"/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structure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0748976" y="12436093"/>
              <a:ext cx="169629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w/o 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residual</a:t>
              </a:r>
            </a:p>
            <a:p>
              <a:pPr algn="ctr"/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learning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2631400" y="12436093"/>
              <a:ext cx="149271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w/o 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robust</a:t>
              </a:r>
            </a:p>
            <a:p>
              <a:pPr algn="ctr"/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loss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4459424" y="12436093"/>
              <a:ext cx="15247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Full model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6182541" y="12436093"/>
              <a:ext cx="17828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Ground truth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200" y="5597074"/>
            <a:ext cx="6590581" cy="4389120"/>
          </a:xfrm>
          <a:prstGeom prst="rect">
            <a:avLst/>
          </a:prstGeom>
        </p:spPr>
      </p:pic>
      <p:sp>
        <p:nvSpPr>
          <p:cNvPr id="71" name="AutoShape 492"/>
          <p:cNvSpPr>
            <a:spLocks noChangeArrowheads="1"/>
          </p:cNvSpPr>
          <p:nvPr/>
        </p:nvSpPr>
        <p:spPr bwMode="auto">
          <a:xfrm>
            <a:off x="35607998" y="17068800"/>
            <a:ext cx="6833562" cy="899174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  <a:extLst/>
        </p:spPr>
        <p:txBody>
          <a:bodyPr wrap="none" lIns="43748" tIns="21122" rIns="43748" bIns="21122" anchor="ctr"/>
          <a:lstStyle>
            <a:lvl1pPr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968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4127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60960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815975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Limitations</a:t>
            </a:r>
            <a:endParaRPr kumimoji="0" lang="en-US" altLang="zh-TW" sz="4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anose="020B0604030504040204" pitchFamily="34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29111575" y="5410200"/>
            <a:ext cx="13140378" cy="3027131"/>
            <a:chOff x="29108400" y="5664134"/>
            <a:chExt cx="13140378" cy="3027131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08400" y="5664134"/>
              <a:ext cx="3200400" cy="2619253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43750" y="5664134"/>
              <a:ext cx="2286000" cy="1161738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2138" y="5664134"/>
              <a:ext cx="2286000" cy="1161738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1619" y="5664134"/>
              <a:ext cx="2286000" cy="1161738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43750" y="7144062"/>
              <a:ext cx="2286000" cy="1161738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2778" y="5664134"/>
              <a:ext cx="2286000" cy="1161738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2138" y="7144062"/>
              <a:ext cx="2286000" cy="1161738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2778" y="7144062"/>
              <a:ext cx="2286000" cy="1161738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1619" y="7144062"/>
              <a:ext cx="2286000" cy="11617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/>
                <p:cNvSpPr/>
                <p:nvPr/>
              </p:nvSpPr>
              <p:spPr>
                <a:xfrm>
                  <a:off x="29664085" y="8229600"/>
                  <a:ext cx="208903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 smtClean="0">
                      <a:latin typeface="Times New Roman" charset="0"/>
                      <a:ea typeface="Times New Roman" charset="0"/>
                      <a:cs typeface="Times New Roman" charset="0"/>
                    </a:rPr>
                    <a:t>BSDS100 (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4×</m:t>
                      </m:r>
                    </m:oMath>
                  </a14:m>
                  <a:r>
                    <a:rPr lang="en-US" sz="2400" dirty="0" smtClean="0">
                      <a:latin typeface="Times New Roman" charset="0"/>
                      <a:ea typeface="Times New Roman" charset="0"/>
                      <a:cs typeface="Times New Roman" charset="0"/>
                    </a:rPr>
                    <a:t>)</a:t>
                  </a:r>
                  <a:endParaRPr lang="en-US" sz="2400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99" name="Rectangle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64085" y="8229600"/>
                  <a:ext cx="2089033" cy="461665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4386" t="-10526" r="-4094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Rectangle 102"/>
            <p:cNvSpPr/>
            <p:nvPr/>
          </p:nvSpPr>
          <p:spPr>
            <a:xfrm>
              <a:off x="33380416" y="6726585"/>
              <a:ext cx="612668" cy="419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smtClean="0">
                  <a:latin typeface="Times New Roman" charset="0"/>
                  <a:ea typeface="Times New Roman" charset="0"/>
                  <a:cs typeface="Times New Roman" charset="0"/>
                </a:rPr>
                <a:t>HR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5605800" y="6726585"/>
              <a:ext cx="1140057" cy="419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Bicubic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8334315" y="6726585"/>
              <a:ext cx="580608" cy="419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smtClean="0">
                  <a:latin typeface="Times New Roman" charset="0"/>
                  <a:ea typeface="Times New Roman" charset="0"/>
                  <a:cs typeface="Times New Roman" charset="0"/>
                </a:rPr>
                <a:t>A+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0406708" y="6726585"/>
              <a:ext cx="1398140" cy="419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smtClean="0">
                  <a:latin typeface="Times New Roman" charset="0"/>
                  <a:ea typeface="Times New Roman" charset="0"/>
                  <a:cs typeface="Times New Roman" charset="0"/>
                </a:rPr>
                <a:t>SelfExSR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0068474" y="8229600"/>
              <a:ext cx="20746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LapSRN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 (ours)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8104283" y="8229600"/>
              <a:ext cx="10406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smtClean="0">
                  <a:latin typeface="Times New Roman" charset="0"/>
                  <a:ea typeface="Times New Roman" charset="0"/>
                  <a:cs typeface="Times New Roman" charset="0"/>
                </a:rPr>
                <a:t>DRCN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5672242" y="8229600"/>
              <a:ext cx="10070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smtClean="0">
                  <a:latin typeface="Times New Roman" charset="0"/>
                  <a:ea typeface="Times New Roman" charset="0"/>
                  <a:cs typeface="Times New Roman" charset="0"/>
                </a:rPr>
                <a:t>VDSR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2994894" y="8229600"/>
              <a:ext cx="13837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FSRCNN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6144" name="Group 6143"/>
          <p:cNvGrpSpPr/>
          <p:nvPr/>
        </p:nvGrpSpPr>
        <p:grpSpPr>
          <a:xfrm>
            <a:off x="29112380" y="8458200"/>
            <a:ext cx="13138769" cy="3020417"/>
            <a:chOff x="29110009" y="8942983"/>
            <a:chExt cx="13138769" cy="3020417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10009" y="8942983"/>
              <a:ext cx="3200400" cy="2608118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43750" y="8942983"/>
              <a:ext cx="2286000" cy="1157111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2138" y="8942983"/>
              <a:ext cx="2286000" cy="1157111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1619" y="8942983"/>
              <a:ext cx="2286000" cy="1157111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43750" y="10382510"/>
              <a:ext cx="2286000" cy="1157111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2778" y="8942983"/>
              <a:ext cx="2286000" cy="1157111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2138" y="10382510"/>
              <a:ext cx="2286000" cy="1157111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1619" y="10382510"/>
              <a:ext cx="2286000" cy="1157111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2778" y="10382510"/>
              <a:ext cx="2286000" cy="115711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 99"/>
                <p:cNvSpPr/>
                <p:nvPr/>
              </p:nvSpPr>
              <p:spPr>
                <a:xfrm>
                  <a:off x="29819732" y="11501735"/>
                  <a:ext cx="208743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 smtClean="0">
                      <a:latin typeface="Times New Roman" charset="0"/>
                      <a:ea typeface="Times New Roman" charset="0"/>
                      <a:cs typeface="Times New Roman" charset="0"/>
                    </a:rPr>
                    <a:t>Urban100 (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4×</m:t>
                      </m:r>
                    </m:oMath>
                  </a14:m>
                  <a:r>
                    <a:rPr lang="en-US" sz="2400" dirty="0" smtClean="0">
                      <a:latin typeface="Times New Roman" charset="0"/>
                      <a:ea typeface="Times New Roman" charset="0"/>
                      <a:cs typeface="Times New Roman" charset="0"/>
                    </a:rPr>
                    <a:t>)</a:t>
                  </a:r>
                  <a:endParaRPr lang="en-US" sz="2400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100" name="Rectangle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9732" y="11501735"/>
                  <a:ext cx="2087431" cy="461665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l="-4082" t="-10526" r="-3790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2" name="Rectangle 111"/>
            <p:cNvSpPr/>
            <p:nvPr/>
          </p:nvSpPr>
          <p:spPr>
            <a:xfrm>
              <a:off x="33375935" y="9998720"/>
              <a:ext cx="612668" cy="419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smtClean="0">
                  <a:latin typeface="Times New Roman" charset="0"/>
                  <a:ea typeface="Times New Roman" charset="0"/>
                  <a:cs typeface="Times New Roman" charset="0"/>
                </a:rPr>
                <a:t>HR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5601319" y="9998720"/>
              <a:ext cx="1140057" cy="419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Bicubic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8329834" y="9998720"/>
              <a:ext cx="580608" cy="419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smtClean="0">
                  <a:latin typeface="Times New Roman" charset="0"/>
                  <a:ea typeface="Times New Roman" charset="0"/>
                  <a:cs typeface="Times New Roman" charset="0"/>
                </a:rPr>
                <a:t>A+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0402227" y="9998720"/>
              <a:ext cx="1398140" cy="419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smtClean="0">
                  <a:latin typeface="Times New Roman" charset="0"/>
                  <a:ea typeface="Times New Roman" charset="0"/>
                  <a:cs typeface="Times New Roman" charset="0"/>
                </a:rPr>
                <a:t>SelfExSR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0063993" y="11501735"/>
              <a:ext cx="20746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LapSRN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 (ours)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8099802" y="11501735"/>
              <a:ext cx="10406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smtClean="0">
                  <a:latin typeface="Times New Roman" charset="0"/>
                  <a:ea typeface="Times New Roman" charset="0"/>
                  <a:cs typeface="Times New Roman" charset="0"/>
                </a:rPr>
                <a:t>DRCN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5667761" y="11501735"/>
              <a:ext cx="10070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smtClean="0">
                  <a:latin typeface="Times New Roman" charset="0"/>
                  <a:ea typeface="Times New Roman" charset="0"/>
                  <a:cs typeface="Times New Roman" charset="0"/>
                </a:rPr>
                <a:t>VDSR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32990413" y="11501735"/>
              <a:ext cx="13837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FSRCNN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6145" name="Group 6144"/>
          <p:cNvGrpSpPr/>
          <p:nvPr/>
        </p:nvGrpSpPr>
        <p:grpSpPr>
          <a:xfrm>
            <a:off x="29108400" y="14097000"/>
            <a:ext cx="13146728" cy="2894816"/>
            <a:chOff x="29108400" y="12395816"/>
            <a:chExt cx="13146728" cy="2894816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59"/>
            <a:stretch/>
          </p:blipFill>
          <p:spPr>
            <a:xfrm>
              <a:off x="29108400" y="12395816"/>
              <a:ext cx="3200400" cy="241153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7400" y="12395816"/>
              <a:ext cx="2298700" cy="10287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5788" y="12395816"/>
              <a:ext cx="2298700" cy="1028700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1619" y="12395816"/>
              <a:ext cx="2286000" cy="1023017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6428" y="12395816"/>
              <a:ext cx="2298700" cy="1028700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5788" y="13759864"/>
              <a:ext cx="2298700" cy="1028700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1619" y="13762706"/>
              <a:ext cx="2286000" cy="1023017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6428" y="13759864"/>
              <a:ext cx="2298700" cy="1028700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7400" y="13759864"/>
              <a:ext cx="2298700" cy="10287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/>
                <p:cNvSpPr/>
                <p:nvPr/>
              </p:nvSpPr>
              <p:spPr>
                <a:xfrm>
                  <a:off x="29767113" y="14782800"/>
                  <a:ext cx="208743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 smtClean="0">
                      <a:latin typeface="Times New Roman" charset="0"/>
                      <a:ea typeface="Times New Roman" charset="0"/>
                      <a:cs typeface="Times New Roman" charset="0"/>
                    </a:rPr>
                    <a:t>Urban100 (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8×</m:t>
                      </m:r>
                    </m:oMath>
                  </a14:m>
                  <a:r>
                    <a:rPr lang="en-US" sz="2400" dirty="0" smtClean="0">
                      <a:latin typeface="Times New Roman" charset="0"/>
                      <a:ea typeface="Times New Roman" charset="0"/>
                      <a:cs typeface="Times New Roman" charset="0"/>
                    </a:rPr>
                    <a:t>)</a:t>
                  </a:r>
                  <a:endParaRPr lang="en-US" sz="2400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101" name="Rectangle 1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67113" y="14782800"/>
                  <a:ext cx="2087431" cy="461665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 l="-4094" t="-10526" r="-4094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Rectangle 120"/>
            <p:cNvSpPr/>
            <p:nvPr/>
          </p:nvSpPr>
          <p:spPr>
            <a:xfrm>
              <a:off x="33380122" y="13330535"/>
              <a:ext cx="6126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smtClean="0">
                  <a:latin typeface="Times New Roman" charset="0"/>
                  <a:ea typeface="Times New Roman" charset="0"/>
                  <a:cs typeface="Times New Roman" charset="0"/>
                </a:rPr>
                <a:t>HR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5605506" y="13330535"/>
              <a:ext cx="11400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Bicubic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8334021" y="13330535"/>
              <a:ext cx="5806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smtClean="0">
                  <a:latin typeface="Times New Roman" charset="0"/>
                  <a:ea typeface="Times New Roman" charset="0"/>
                  <a:cs typeface="Times New Roman" charset="0"/>
                </a:rPr>
                <a:t>A+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0406414" y="13330535"/>
              <a:ext cx="13981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smtClean="0">
                  <a:latin typeface="Times New Roman" charset="0"/>
                  <a:ea typeface="Times New Roman" charset="0"/>
                  <a:cs typeface="Times New Roman" charset="0"/>
                </a:rPr>
                <a:t>SelfExSR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0068180" y="14782800"/>
              <a:ext cx="2074607" cy="507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LapSRN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 (ours)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8120822" y="14782800"/>
              <a:ext cx="10070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VDSR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35483596" y="14782800"/>
              <a:ext cx="13837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FSRCNN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3080361" y="14782800"/>
              <a:ext cx="12121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SRCNN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6159" name="Group 6158"/>
          <p:cNvGrpSpPr/>
          <p:nvPr/>
        </p:nvGrpSpPr>
        <p:grpSpPr>
          <a:xfrm>
            <a:off x="29115448" y="11506200"/>
            <a:ext cx="13132632" cy="2593298"/>
            <a:chOff x="29108400" y="14454399"/>
            <a:chExt cx="13132632" cy="2593298"/>
          </a:xfrm>
        </p:grpSpPr>
        <p:pic>
          <p:nvPicPr>
            <p:cNvPr id="6150" name="Picture 6149"/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08400" y="14454399"/>
              <a:ext cx="3200400" cy="2135818"/>
            </a:xfrm>
            <a:prstGeom prst="rect">
              <a:avLst/>
            </a:prstGeom>
          </p:spPr>
        </p:pic>
        <p:pic>
          <p:nvPicPr>
            <p:cNvPr id="6151" name="Picture 6150"/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7400" y="14454399"/>
              <a:ext cx="2286000" cy="905774"/>
            </a:xfrm>
            <a:prstGeom prst="rect">
              <a:avLst/>
            </a:prstGeom>
          </p:spPr>
        </p:pic>
        <p:pic>
          <p:nvPicPr>
            <p:cNvPr id="6152" name="Picture 6151"/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2138" y="14454399"/>
              <a:ext cx="2286000" cy="905774"/>
            </a:xfrm>
            <a:prstGeom prst="rect">
              <a:avLst/>
            </a:prstGeom>
          </p:spPr>
        </p:pic>
        <p:pic>
          <p:nvPicPr>
            <p:cNvPr id="6153" name="Picture 6152"/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77137" y="14454399"/>
              <a:ext cx="2286000" cy="905774"/>
            </a:xfrm>
            <a:prstGeom prst="rect">
              <a:avLst/>
            </a:prstGeom>
          </p:spPr>
        </p:pic>
        <p:pic>
          <p:nvPicPr>
            <p:cNvPr id="6154" name="Picture 6153"/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7400" y="15705826"/>
              <a:ext cx="2286000" cy="905774"/>
            </a:xfrm>
            <a:prstGeom prst="rect">
              <a:avLst/>
            </a:prstGeom>
          </p:spPr>
        </p:pic>
        <p:pic>
          <p:nvPicPr>
            <p:cNvPr id="6155" name="Picture 6154"/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5788" y="15705826"/>
              <a:ext cx="2286000" cy="905774"/>
            </a:xfrm>
            <a:prstGeom prst="rect">
              <a:avLst/>
            </a:prstGeom>
          </p:spPr>
        </p:pic>
        <p:pic>
          <p:nvPicPr>
            <p:cNvPr id="6156" name="Picture 6155"/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5032" y="14454399"/>
              <a:ext cx="2286000" cy="905774"/>
            </a:xfrm>
            <a:prstGeom prst="rect">
              <a:avLst/>
            </a:prstGeom>
          </p:spPr>
        </p:pic>
        <p:pic>
          <p:nvPicPr>
            <p:cNvPr id="6157" name="Picture 6156"/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5694" y="15705826"/>
              <a:ext cx="2286000" cy="905774"/>
            </a:xfrm>
            <a:prstGeom prst="rect">
              <a:avLst/>
            </a:prstGeom>
          </p:spPr>
        </p:pic>
        <p:pic>
          <p:nvPicPr>
            <p:cNvPr id="6158" name="Picture 6157"/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5032" y="15705826"/>
              <a:ext cx="2286000" cy="9057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/>
                <p:cNvSpPr/>
                <p:nvPr/>
              </p:nvSpPr>
              <p:spPr>
                <a:xfrm>
                  <a:off x="29762125" y="16539865"/>
                  <a:ext cx="208903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 smtClean="0">
                      <a:latin typeface="Times New Roman" charset="0"/>
                      <a:ea typeface="Times New Roman" charset="0"/>
                      <a:cs typeface="Times New Roman" charset="0"/>
                    </a:rPr>
                    <a:t>BSDS100 (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8×</m:t>
                      </m:r>
                    </m:oMath>
                  </a14:m>
                  <a:r>
                    <a:rPr lang="en-US" sz="2400" dirty="0" smtClean="0">
                      <a:latin typeface="Times New Roman" charset="0"/>
                      <a:ea typeface="Times New Roman" charset="0"/>
                      <a:cs typeface="Times New Roman" charset="0"/>
                    </a:rPr>
                    <a:t>)</a:t>
                  </a:r>
                  <a:endParaRPr lang="en-US" sz="2400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139" name="Rectangle 1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62125" y="16539865"/>
                  <a:ext cx="2089033" cy="461665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l="-4082" t="-10667" r="-4082" b="-3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Rectangle 139"/>
            <p:cNvSpPr/>
            <p:nvPr/>
          </p:nvSpPr>
          <p:spPr>
            <a:xfrm>
              <a:off x="33375935" y="15240000"/>
              <a:ext cx="6126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smtClean="0">
                  <a:latin typeface="Times New Roman" charset="0"/>
                  <a:ea typeface="Times New Roman" charset="0"/>
                  <a:cs typeface="Times New Roman" charset="0"/>
                </a:rPr>
                <a:t>HR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35601319" y="15240000"/>
              <a:ext cx="11400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Bicubic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8329834" y="15240000"/>
              <a:ext cx="5806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smtClean="0">
                  <a:latin typeface="Times New Roman" charset="0"/>
                  <a:ea typeface="Times New Roman" charset="0"/>
                  <a:cs typeface="Times New Roman" charset="0"/>
                </a:rPr>
                <a:t>A+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0402227" y="15240000"/>
              <a:ext cx="13981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SelfExSR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40063993" y="16539865"/>
              <a:ext cx="2074607" cy="507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LapSRN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 (ours)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8116635" y="16539865"/>
              <a:ext cx="10070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VDSR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35479409" y="16539865"/>
              <a:ext cx="13837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FSRCNN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33076174" y="16539865"/>
              <a:ext cx="12121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SRCNN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6160" name="Picture 6159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7920" y="18135600"/>
            <a:ext cx="2011680" cy="2388870"/>
          </a:xfrm>
          <a:prstGeom prst="rect">
            <a:avLst/>
          </a:prstGeom>
        </p:spPr>
      </p:pic>
      <p:pic>
        <p:nvPicPr>
          <p:cNvPr id="6161" name="Picture 6160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1764" y="18135600"/>
            <a:ext cx="2011680" cy="2388870"/>
          </a:xfrm>
          <a:prstGeom prst="rect">
            <a:avLst/>
          </a:prstGeom>
        </p:spPr>
      </p:pic>
      <p:pic>
        <p:nvPicPr>
          <p:cNvPr id="6162" name="Picture 6161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520" y="18135600"/>
            <a:ext cx="2011680" cy="2388870"/>
          </a:xfrm>
          <a:prstGeom prst="rect">
            <a:avLst/>
          </a:prstGeom>
        </p:spPr>
      </p:pic>
      <p:sp>
        <p:nvSpPr>
          <p:cNvPr id="152" name="Rectangle 151"/>
          <p:cNvSpPr/>
          <p:nvPr/>
        </p:nvSpPr>
        <p:spPr>
          <a:xfrm>
            <a:off x="29077920" y="20497800"/>
            <a:ext cx="2011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smtClean="0">
                <a:latin typeface="Times New Roman" charset="0"/>
                <a:ea typeface="Times New Roman" charset="0"/>
                <a:cs typeface="Times New Roman" charset="0"/>
              </a:rPr>
              <a:t>Ground Truth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31207514" y="20497800"/>
            <a:ext cx="2011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latin typeface="Times New Roman" charset="0"/>
                <a:ea typeface="Times New Roman" charset="0"/>
                <a:cs typeface="Times New Roman" charset="0"/>
              </a:rPr>
              <a:t>LapSRN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33201740" y="20497800"/>
            <a:ext cx="23117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latin typeface="Times New Roman" charset="0"/>
                <a:ea typeface="Times New Roman" charset="0"/>
                <a:cs typeface="Times New Roman" charset="0"/>
              </a:rPr>
              <a:t>LapSRN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+ adv.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163" name="Picture 6162"/>
          <p:cNvPicPr>
            <a:picLocks noChangeAspect="1"/>
          </p:cNvPicPr>
          <p:nvPr/>
        </p:nvPicPr>
        <p:blipFill rotWithShape="1"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7" r="3075"/>
          <a:stretch/>
        </p:blipFill>
        <p:spPr>
          <a:xfrm>
            <a:off x="35670132" y="18135600"/>
            <a:ext cx="2504122" cy="2382364"/>
          </a:xfrm>
          <a:prstGeom prst="rect">
            <a:avLst/>
          </a:prstGeom>
        </p:spPr>
      </p:pic>
      <p:pic>
        <p:nvPicPr>
          <p:cNvPr id="6166" name="Picture 6165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5728" y="18135600"/>
            <a:ext cx="2011680" cy="1015798"/>
          </a:xfrm>
          <a:prstGeom prst="rect">
            <a:avLst/>
          </a:prstGeom>
        </p:spPr>
      </p:pic>
      <p:pic>
        <p:nvPicPr>
          <p:cNvPr id="6167" name="Picture 6166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801" y="19507200"/>
            <a:ext cx="2011680" cy="1015798"/>
          </a:xfrm>
          <a:prstGeom prst="rect">
            <a:avLst/>
          </a:prstGeom>
        </p:spPr>
      </p:pic>
      <p:pic>
        <p:nvPicPr>
          <p:cNvPr id="6168" name="Picture 6167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1550" y="18135600"/>
            <a:ext cx="2011680" cy="1015798"/>
          </a:xfrm>
          <a:prstGeom prst="rect">
            <a:avLst/>
          </a:prstGeom>
        </p:spPr>
      </p:pic>
      <p:pic>
        <p:nvPicPr>
          <p:cNvPr id="6169" name="Picture 6168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696" y="19507200"/>
            <a:ext cx="2011680" cy="1015798"/>
          </a:xfrm>
          <a:prstGeom prst="rect">
            <a:avLst/>
          </a:prstGeom>
        </p:spPr>
      </p:pic>
      <p:sp>
        <p:nvSpPr>
          <p:cNvPr id="162" name="Rectangle 161"/>
          <p:cNvSpPr/>
          <p:nvPr/>
        </p:nvSpPr>
        <p:spPr>
          <a:xfrm>
            <a:off x="38892547" y="19050000"/>
            <a:ext cx="612668" cy="419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HR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740612" y="19050000"/>
            <a:ext cx="11400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 smtClean="0">
                <a:latin typeface="Times New Roman" charset="0"/>
                <a:ea typeface="Times New Roman" charset="0"/>
                <a:cs typeface="Times New Roman" charset="0"/>
              </a:rPr>
              <a:t>Bicubic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273336" y="20506184"/>
            <a:ext cx="2074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 smtClean="0">
                <a:latin typeface="Times New Roman" charset="0"/>
                <a:ea typeface="Times New Roman" charset="0"/>
                <a:cs typeface="Times New Roman" charset="0"/>
              </a:rPr>
              <a:t>LapSRN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(ours)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38732032" y="20506184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smtClean="0">
                <a:latin typeface="Times New Roman" charset="0"/>
                <a:ea typeface="Times New Roman" charset="0"/>
                <a:cs typeface="Times New Roman" charset="0"/>
              </a:rPr>
              <a:t>VDSR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35897741" y="20506184"/>
                <a:ext cx="20874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Urban100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8×</m:t>
                    </m:r>
                  </m:oMath>
                </a14:m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7741" y="20506184"/>
                <a:ext cx="2087431" cy="461665"/>
              </a:xfrm>
              <a:prstGeom prst="rect">
                <a:avLst/>
              </a:prstGeom>
              <a:blipFill rotWithShape="0">
                <a:blip r:embed="rId46"/>
                <a:stretch>
                  <a:fillRect l="-4386" t="-10526" r="-380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/>
          <p:cNvSpPr txBox="1"/>
          <p:nvPr/>
        </p:nvSpPr>
        <p:spPr>
          <a:xfrm>
            <a:off x="15366158" y="3429000"/>
            <a:ext cx="12244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imes New Roman" charset="0"/>
                <a:ea typeface="Times New Roman" charset="0"/>
                <a:cs typeface="Times New Roman" charset="0"/>
              </a:rPr>
              <a:t>Project website</a:t>
            </a:r>
            <a:r>
              <a:rPr lang="en-US" sz="4000" b="1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4000" b="1" u="sng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http</a:t>
            </a:r>
            <a:r>
              <a:rPr lang="en-US" sz="4000" b="1" u="sng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://</a:t>
            </a:r>
            <a:r>
              <a:rPr lang="en-US" sz="4000" b="1" u="sng" dirty="0" err="1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bit.ly</a:t>
            </a:r>
            <a:r>
              <a:rPr lang="en-US" sz="4000" b="1" u="sng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/LapSRN-CVPR17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821</TotalTime>
  <Words>380</Words>
  <Application>Microsoft Macintosh PowerPoint</Application>
  <PresentationFormat>Custom</PresentationFormat>
  <Paragraphs>235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Calibri</vt:lpstr>
      <vt:lpstr>Calibri Light</vt:lpstr>
      <vt:lpstr>Cambria Math</vt:lpstr>
      <vt:lpstr>MS PGothic</vt:lpstr>
      <vt:lpstr>ＭＳ Ｐゴシック</vt:lpstr>
      <vt:lpstr>Times New Roman</vt:lpstr>
      <vt:lpstr>Verdana</vt:lpstr>
      <vt:lpstr>Wingdings</vt:lpstr>
      <vt:lpstr>新細明體</vt:lpstr>
      <vt:lpstr>Arial</vt:lpstr>
      <vt:lpstr>Office Theme</vt:lpstr>
      <vt:lpstr>Deep Laplacian Pyramid Network for Fast and Accurate Super-Resolution</vt:lpstr>
    </vt:vector>
  </TitlesOfParts>
  <Company>Univ. of Colorado at Colorado Springs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creator>Terry Boult</dc:creator>
  <cp:lastModifiedBy>Microsoft Office User</cp:lastModifiedBy>
  <cp:revision>129</cp:revision>
  <cp:lastPrinted>2017-07-11T19:55:40Z</cp:lastPrinted>
  <dcterms:created xsi:type="dcterms:W3CDTF">2014-05-29T01:41:03Z</dcterms:created>
  <dcterms:modified xsi:type="dcterms:W3CDTF">2017-07-11T20:02:23Z</dcterms:modified>
</cp:coreProperties>
</file>